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</p:sldIdLst>
  <p:sldSz cx="219456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8687058-C7D1-BA02-EE24-2E089ADF19B5}" name="Mccarthy, Katherine" initials="MK" userId="S::km954922@wcupa.edu::7d2fd6a2-3842-473d-8b40-ea041266191b" providerId="AD"/>
  <p188:author id="{1A08EE95-AF78-A82D-9F2B-B5FFA98FB672}" name="Sayre, Ryan" initials="SR" userId="S::rs998689@wcupa.edu::95a61a3a-a1f9-45ec-b8bf-657acda6dc6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121"/>
    <a:srgbClr val="FFFFFF"/>
    <a:srgbClr val="FDAC34"/>
    <a:srgbClr val="8E8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AD27CB-DCB3-D9E7-F9F2-9E0DEFC19EF0}" v="273" dt="2024-04-07T22:36:10.221"/>
    <p1510:client id="{56D176E3-A835-E707-6347-2DDB237B5B11}" v="77" dt="2024-04-08T00:25:23.593"/>
    <p1510:client id="{6C18629F-CA25-9790-FF8D-6231FEFE4921}" v="959" dt="2024-04-07T22:06:53.602"/>
    <p1510:client id="{AB2717F4-E0A6-CFFE-6B2E-6997EAD074D6}" v="46" dt="2024-04-08T04:09:47.281"/>
    <p1510:client id="{EACF68F6-0AE4-6D3B-D4DE-E516CE48F025}" v="457" dt="2024-04-06T15:54:13.9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25" d="100"/>
          <a:sy n="25" d="100"/>
        </p:scale>
        <p:origin x="3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8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6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8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82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65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3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8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8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73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4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4C897-A099-8A04-54ED-665B2568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014" y="-257761"/>
            <a:ext cx="12195016" cy="2269194"/>
          </a:xfrm>
        </p:spPr>
        <p:txBody>
          <a:bodyPr>
            <a:normAutofit/>
          </a:bodyPr>
          <a:lstStyle/>
          <a:p>
            <a:pPr algn="ctr"/>
            <a:r>
              <a:rPr lang="en-US" sz="9600" b="1">
                <a:solidFill>
                  <a:schemeClr val="tx2">
                    <a:lumMod val="90000"/>
                    <a:lumOff val="10000"/>
                  </a:schemeClr>
                </a:solidFill>
                <a:latin typeface="Aptos ExtraBold"/>
              </a:rPr>
              <a:t>STATSTRIKEFORCE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0131A-9606-B792-9806-ED6E3B664C40}"/>
              </a:ext>
            </a:extLst>
          </p:cNvPr>
          <p:cNvSpPr txBox="1"/>
          <p:nvPr/>
        </p:nvSpPr>
        <p:spPr>
          <a:xfrm>
            <a:off x="3041473" y="1223854"/>
            <a:ext cx="102198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</a:rPr>
              <a:t>Katherine McCarthy, Maxwell Mendenhall  Ryan Sayre, Tobyn Sitar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6044C9-3432-E6C8-1B8C-1AB81D45EB59}"/>
              </a:ext>
            </a:extLst>
          </p:cNvPr>
          <p:cNvSpPr txBox="1"/>
          <p:nvPr/>
        </p:nvSpPr>
        <p:spPr>
          <a:xfrm>
            <a:off x="693288" y="1994058"/>
            <a:ext cx="17104774" cy="30777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</a:rPr>
              <a:t>PROJECT OVERVIEW</a:t>
            </a:r>
          </a:p>
          <a:p>
            <a:pPr algn="ctr"/>
            <a:r>
              <a:rPr lang="en-US" sz="2800" err="1"/>
              <a:t>StatStrikeforce</a:t>
            </a:r>
            <a:r>
              <a:rPr lang="en-US" sz="2800"/>
              <a:t> is a cloud-base web application, designed to reinvent the way you track your favorite video game statistics. The application allows for users to track their headshot percentage, Kill/Death ratio, win rate, and many other useful statistics with ease. </a:t>
            </a:r>
            <a:r>
              <a:rPr lang="en-US" sz="2800" err="1"/>
              <a:t>StatStrikeforce</a:t>
            </a:r>
            <a:r>
              <a:rPr lang="en-US" sz="2800"/>
              <a:t> gives players a competitive edge through its prediction feature, which uses machine learning to predict a player's performance and probability of a win in future matches based on recent match performance.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96EA9-7987-8E94-75DA-4AAF827406FD}"/>
              </a:ext>
            </a:extLst>
          </p:cNvPr>
          <p:cNvSpPr txBox="1"/>
          <p:nvPr/>
        </p:nvSpPr>
        <p:spPr>
          <a:xfrm>
            <a:off x="10817169" y="18762644"/>
            <a:ext cx="10255044" cy="48013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Database Design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514350" indent="-514350">
              <a:buFont typeface="Arial"/>
              <a:buChar char="•"/>
            </a:pPr>
            <a:r>
              <a:rPr lang="en-US" sz="2800" dirty="0">
                <a:ea typeface="+mn-lt"/>
                <a:cs typeface="+mn-lt"/>
              </a:rPr>
              <a:t>For our database design, we opted for SQLite, due to its  space-saving abilities and compatibility with our backend through its own Python libraries to store and reference data.</a:t>
            </a:r>
            <a:endParaRPr lang="en-US" sz="2800" dirty="0">
              <a:latin typeface="Aptos"/>
              <a:cs typeface="Segoe UI"/>
            </a:endParaRPr>
          </a:p>
          <a:p>
            <a:pPr marL="971550" lvl="1" indent="-514350">
              <a:buFont typeface="Courier New"/>
              <a:buChar char="o"/>
            </a:pPr>
            <a:r>
              <a:rPr lang="en-US" sz="2800" err="1">
                <a:latin typeface="Aptos"/>
                <a:cs typeface="Segoe UI"/>
              </a:rPr>
              <a:t>UserID</a:t>
            </a:r>
            <a:r>
              <a:rPr lang="en-US" sz="2800" dirty="0">
                <a:latin typeface="Aptos"/>
                <a:cs typeface="Segoe UI"/>
              </a:rPr>
              <a:t> is used to store the game statistics, login credentials and basic profile information. Each user choosing a '</a:t>
            </a:r>
            <a:r>
              <a:rPr lang="en-US" sz="2800" err="1">
                <a:latin typeface="Aptos"/>
                <a:cs typeface="Segoe UI"/>
              </a:rPr>
              <a:t>UserID</a:t>
            </a:r>
            <a:r>
              <a:rPr lang="en-US" sz="2800" dirty="0">
                <a:latin typeface="Aptos"/>
                <a:cs typeface="Segoe UI"/>
              </a:rPr>
              <a:t>' to be used as the primary key. </a:t>
            </a:r>
            <a:endParaRPr lang="en-US" sz="2800" dirty="0">
              <a:cs typeface="Segoe UI"/>
            </a:endParaRPr>
          </a:p>
          <a:p>
            <a:pPr marL="971550" lvl="1" indent="-514350">
              <a:buFont typeface="Courier New"/>
              <a:buChar char="o"/>
            </a:pPr>
            <a:r>
              <a:rPr lang="en-US" sz="2800" dirty="0">
                <a:latin typeface="Aptos"/>
                <a:cs typeface="Segoe UI"/>
              </a:rPr>
              <a:t>Predictions table stores predictions generated by the machine learning service</a:t>
            </a:r>
            <a:r>
              <a:rPr lang="en-US" sz="2800" dirty="0">
                <a:solidFill>
                  <a:srgbClr val="000000"/>
                </a:solidFill>
                <a:latin typeface="Aptos"/>
                <a:cs typeface="Segoe UI"/>
              </a:rPr>
              <a:t>. New predictions will be generated when data is deemed stale through Timestamp. </a:t>
            </a:r>
            <a:endParaRPr lang="en-US" sz="2800" dirty="0">
              <a:cs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623A74-FE9D-DD2C-F5D8-80C220CA76BA}"/>
              </a:ext>
            </a:extLst>
          </p:cNvPr>
          <p:cNvSpPr txBox="1"/>
          <p:nvPr/>
        </p:nvSpPr>
        <p:spPr>
          <a:xfrm>
            <a:off x="513723" y="25396281"/>
            <a:ext cx="9809462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rgbClr val="F58121"/>
                </a:solidFill>
                <a:latin typeface="Aptos"/>
                <a:cs typeface="Segoe UI"/>
              </a:rPr>
              <a:t>Cloud Deployment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Our CI/CD pipeline begins with  source code written and tested locally, before pushing to our project's GitHub repository. 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GitHub will  then trigger the build process to have Docker push updated images. 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Kubernetes will pull said images from </a:t>
            </a:r>
            <a:r>
              <a:rPr lang="en-US" sz="2800" err="1"/>
              <a:t>DockerHub</a:t>
            </a:r>
            <a:r>
              <a:rPr lang="en-US" sz="2800" dirty="0"/>
              <a:t> and run them in pods within our experiment nodes. GitHub will also push a deployment update to Kubernetes directly.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Once the application is deployed, we can test functionality and plan for future builds.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B64975-A906-BD26-0DCA-E49C8849179E}"/>
              </a:ext>
            </a:extLst>
          </p:cNvPr>
          <p:cNvSpPr txBox="1"/>
          <p:nvPr/>
        </p:nvSpPr>
        <p:spPr>
          <a:xfrm>
            <a:off x="12324457" y="6050366"/>
            <a:ext cx="8672919" cy="43704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Web UI</a:t>
            </a:r>
          </a:p>
          <a:p>
            <a:pPr algn="ctr"/>
            <a:r>
              <a:rPr lang="en-US" sz="2800" dirty="0">
                <a:latin typeface="Aptos"/>
                <a:cs typeface="Segoe UI"/>
              </a:rPr>
              <a:t>For the Web UI, we plan on creating a homepage for users to login with their account information for their R6 account, leading them to a personalized page with all their statistics. The website features three sections, a Homepage, About Us page, and a Track Here page. We used Bootstrap and its libraries to form our vision for the user interface. The website features a sleek, aesthetic design to house all its capabilities.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C725C9-D173-5BE7-14BD-E11DCBEB4614}"/>
              </a:ext>
            </a:extLst>
          </p:cNvPr>
          <p:cNvSpPr txBox="1"/>
          <p:nvPr/>
        </p:nvSpPr>
        <p:spPr>
          <a:xfrm>
            <a:off x="202968" y="12665455"/>
            <a:ext cx="8246878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rgbClr val="F58121"/>
                </a:solidFill>
                <a:latin typeface="Aptos"/>
                <a:ea typeface="Segoe UI"/>
                <a:cs typeface="Segoe UI"/>
              </a:rPr>
              <a:t>Concept Architecture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 backend worker will communicate with the front end via GET requests.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Then backend will communicate with the Rainbow Six API to get user info.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POST requests will be sent to the Machine Learning service. </a:t>
            </a:r>
            <a:endParaRPr lang="en-US" dirty="0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ML service will then query the data into the database, with the primary key being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. </a:t>
            </a:r>
            <a:endParaRPr lang="en-US" dirty="0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Each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 dirty="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 will have corresponding prediction values made with the user data from the API. </a:t>
            </a:r>
            <a:endParaRPr lang="en-US" dirty="0">
              <a:latin typeface="Aptos"/>
            </a:endParaRPr>
          </a:p>
        </p:txBody>
      </p:sp>
      <p:pic>
        <p:nvPicPr>
          <p:cNvPr id="13" name="Picture 12" descr="A pixel art of a game controller&#10;&#10;Description automatically generated">
            <a:extLst>
              <a:ext uri="{FF2B5EF4-FFF2-40B4-BE49-F238E27FC236}">
                <a16:creationId xmlns:a16="http://schemas.microsoft.com/office/drawing/2014/main" id="{D4271501-F2E8-5FD2-4586-B80EAEF3D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11532" y="50872"/>
            <a:ext cx="1765911" cy="1664700"/>
          </a:xfrm>
          <a:prstGeom prst="rect">
            <a:avLst/>
          </a:prstGeom>
        </p:spPr>
      </p:pic>
      <p:pic>
        <p:nvPicPr>
          <p:cNvPr id="3" name="Picture 2" descr="A blue logo with a whale and text&#10;&#10;Description automatically generated">
            <a:extLst>
              <a:ext uri="{FF2B5EF4-FFF2-40B4-BE49-F238E27FC236}">
                <a16:creationId xmlns:a16="http://schemas.microsoft.com/office/drawing/2014/main" id="{6DBA1BF5-537D-843C-6A14-4B9FB85EF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2814" y="28743365"/>
            <a:ext cx="2453180" cy="19208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93DEDD-A949-7F6F-D69F-067310A3E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5496" y="24103557"/>
            <a:ext cx="2599426" cy="2573547"/>
          </a:xfrm>
          <a:prstGeom prst="rect">
            <a:avLst/>
          </a:prstGeom>
        </p:spPr>
      </p:pic>
      <p:pic>
        <p:nvPicPr>
          <p:cNvPr id="14" name="Picture 13" descr="A blue hexagon with a white wheel&#10;&#10;Description automatically generated">
            <a:extLst>
              <a:ext uri="{FF2B5EF4-FFF2-40B4-BE49-F238E27FC236}">
                <a16:creationId xmlns:a16="http://schemas.microsoft.com/office/drawing/2014/main" id="{517B5D69-57F3-8F2C-9417-C64341610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4707" y="28366149"/>
            <a:ext cx="2483771" cy="2359511"/>
          </a:xfrm>
          <a:prstGeom prst="rect">
            <a:avLst/>
          </a:prstGeom>
        </p:spPr>
      </p:pic>
      <p:pic>
        <p:nvPicPr>
          <p:cNvPr id="15" name="Picture 14" descr="A black and white symbol&#10;&#10;Description automatically generated">
            <a:extLst>
              <a:ext uri="{FF2B5EF4-FFF2-40B4-BE49-F238E27FC236}">
                <a16:creationId xmlns:a16="http://schemas.microsoft.com/office/drawing/2014/main" id="{75BAA651-2CED-F226-A3E9-270697CA2E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29182" y="24498527"/>
            <a:ext cx="2568517" cy="2594397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B0E3C7BB-C213-65BE-5594-41E95DA0C710}"/>
              </a:ext>
            </a:extLst>
          </p:cNvPr>
          <p:cNvSpPr/>
          <p:nvPr/>
        </p:nvSpPr>
        <p:spPr>
          <a:xfrm>
            <a:off x="13668570" y="25221549"/>
            <a:ext cx="3998630" cy="5402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3D64"/>
              </a:solidFill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0FC121C-704D-EF6E-44AB-E5212AB6DE34}"/>
              </a:ext>
            </a:extLst>
          </p:cNvPr>
          <p:cNvSpPr/>
          <p:nvPr/>
        </p:nvSpPr>
        <p:spPr>
          <a:xfrm>
            <a:off x="19194132" y="26664373"/>
            <a:ext cx="545173" cy="189206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5FA334E5-691F-5961-C1E0-3EAA85E660CA}"/>
              </a:ext>
            </a:extLst>
          </p:cNvPr>
          <p:cNvSpPr/>
          <p:nvPr/>
        </p:nvSpPr>
        <p:spPr>
          <a:xfrm>
            <a:off x="13836208" y="29705084"/>
            <a:ext cx="4178185" cy="54526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4DC47F4C-A87F-7C3D-B3D1-029B62727F7C}"/>
              </a:ext>
            </a:extLst>
          </p:cNvPr>
          <p:cNvSpPr/>
          <p:nvPr/>
        </p:nvSpPr>
        <p:spPr>
          <a:xfrm rot="20100000">
            <a:off x="13330918" y="27784787"/>
            <a:ext cx="5483889" cy="524417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D5E38C1B-941A-81F3-EF39-987FBB4EE0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545297"/>
              </p:ext>
            </p:extLst>
          </p:nvPr>
        </p:nvGraphicFramePr>
        <p:xfrm>
          <a:off x="517584" y="19228280"/>
          <a:ext cx="9609964" cy="486129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446001">
                  <a:extLst>
                    <a:ext uri="{9D8B030D-6E8A-4147-A177-3AD203B41FA5}">
                      <a16:colId xmlns:a16="http://schemas.microsoft.com/office/drawing/2014/main" val="2452829303"/>
                    </a:ext>
                  </a:extLst>
                </a:gridCol>
                <a:gridCol w="3103069">
                  <a:extLst>
                    <a:ext uri="{9D8B030D-6E8A-4147-A177-3AD203B41FA5}">
                      <a16:colId xmlns:a16="http://schemas.microsoft.com/office/drawing/2014/main" val="3052983840"/>
                    </a:ext>
                  </a:extLst>
                </a:gridCol>
                <a:gridCol w="3060894">
                  <a:extLst>
                    <a:ext uri="{9D8B030D-6E8A-4147-A177-3AD203B41FA5}">
                      <a16:colId xmlns:a16="http://schemas.microsoft.com/office/drawing/2014/main" val="1081426946"/>
                    </a:ext>
                  </a:extLst>
                </a:gridCol>
              </a:tblGrid>
              <a:tr h="1075094">
                <a:tc gridSpan="2">
                  <a:txBody>
                    <a:bodyPr/>
                    <a:lstStyle/>
                    <a:p>
                      <a:pPr algn="ctr"/>
                      <a:r>
                        <a:rPr lang="en-US" sz="3600" err="1"/>
                        <a:t>UserID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3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3600"/>
                        <a:t>Predictions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508620"/>
                  </a:ext>
                </a:extLst>
              </a:tr>
              <a:tr h="3786205">
                <a:tc>
                  <a:txBody>
                    <a:bodyPr/>
                    <a:lstStyle/>
                    <a:p>
                      <a:r>
                        <a:rPr lang="en-US" sz="2800"/>
                        <a:t>(P) </a:t>
                      </a:r>
                      <a:r>
                        <a:rPr lang="en-US" sz="2800" err="1"/>
                        <a:t>UserID</a:t>
                      </a:r>
                      <a:r>
                        <a:rPr lang="en-US" sz="2800"/>
                        <a:t>: varchar</a:t>
                      </a:r>
                    </a:p>
                    <a:p>
                      <a:pPr lvl="0">
                        <a:buNone/>
                      </a:pPr>
                      <a:r>
                        <a:rPr lang="en-US" sz="2800"/>
                        <a:t>platform: varchar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 err="1">
                          <a:solidFill>
                            <a:srgbClr val="000000"/>
                          </a:solidFill>
                          <a:latin typeface="Aptos"/>
                        </a:rPr>
                        <a:t>Playerlevel</a:t>
                      </a: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: int</a:t>
                      </a: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 sz="2800" err="1"/>
                        <a:t>Totaltime</a:t>
                      </a:r>
                      <a:r>
                        <a:rPr lang="en-US" sz="2800"/>
                        <a:t>(</a:t>
                      </a:r>
                      <a:r>
                        <a:rPr lang="en-US" sz="2800" err="1"/>
                        <a:t>hrs</a:t>
                      </a:r>
                      <a:r>
                        <a:rPr lang="en-US" sz="2800"/>
                        <a:t>):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Wins: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Losses: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Win%: float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  <a:latin typeface="Aptos"/>
                        </a:rPr>
                        <a:t>Matches: 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Kills: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Deaths: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Assists: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K/D: float 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Headshot%: float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Rank: varchar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RP: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 b="0" i="0" u="none" strike="noStrike" noProof="0" err="1">
                          <a:solidFill>
                            <a:srgbClr val="000000"/>
                          </a:solidFill>
                        </a:rPr>
                        <a:t>Tophero</a:t>
                      </a:r>
                      <a:r>
                        <a:rPr lang="en-US" sz="2800" b="0" i="0" u="none" strike="noStrike" noProof="0">
                          <a:solidFill>
                            <a:srgbClr val="000000"/>
                          </a:solidFill>
                        </a:rPr>
                        <a:t>: varchar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2800"/>
                        <a:t>P(Win): float</a:t>
                      </a:r>
                    </a:p>
                    <a:p>
                      <a:pPr lvl="0">
                        <a:buNone/>
                      </a:pPr>
                      <a:r>
                        <a:rPr lang="en-US" sz="2800"/>
                        <a:t>P(K/D): float</a:t>
                      </a:r>
                    </a:p>
                    <a:p>
                      <a:pPr lvl="0">
                        <a:buNone/>
                      </a:pPr>
                      <a:r>
                        <a:rPr lang="en-US" sz="2800"/>
                        <a:t>P(ΔRP): int</a:t>
                      </a:r>
                    </a:p>
                    <a:p>
                      <a:pPr lvl="0">
                        <a:buNone/>
                      </a:pPr>
                      <a:r>
                        <a:rPr lang="en-US" sz="2800"/>
                        <a:t>Timestamp: 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0660448"/>
                  </a:ext>
                </a:extLst>
              </a:tr>
            </a:tbl>
          </a:graphicData>
        </a:graphic>
      </p:graphicFrame>
      <p:pic>
        <p:nvPicPr>
          <p:cNvPr id="16" name="Picture 15" descr="A pixel art of a game controller&#10;&#10;Description automatically generated">
            <a:extLst>
              <a:ext uri="{FF2B5EF4-FFF2-40B4-BE49-F238E27FC236}">
                <a16:creationId xmlns:a16="http://schemas.microsoft.com/office/drawing/2014/main" id="{42BAD664-9B8B-F0EC-E40A-9000651A5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675" y="31906"/>
            <a:ext cx="1765911" cy="1664700"/>
          </a:xfrm>
          <a:prstGeom prst="rect">
            <a:avLst/>
          </a:prstGeom>
        </p:spPr>
      </p:pic>
      <p:pic>
        <p:nvPicPr>
          <p:cNvPr id="20" name="Picture 19" descr="A diagram of a system&#10;&#10;Description automatically generated">
            <a:extLst>
              <a:ext uri="{FF2B5EF4-FFF2-40B4-BE49-F238E27FC236}">
                <a16:creationId xmlns:a16="http://schemas.microsoft.com/office/drawing/2014/main" id="{C3E0EE7C-4570-2835-C61F-FBCD4EB568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53627" y="11922540"/>
            <a:ext cx="12505746" cy="6770310"/>
          </a:xfrm>
          <a:prstGeom prst="rect">
            <a:avLst/>
          </a:prstGeom>
        </p:spPr>
      </p:pic>
      <p:pic>
        <p:nvPicPr>
          <p:cNvPr id="22" name="Picture 21" descr="A screenshot of a computer&#10;&#10;Description automatically generated">
            <a:extLst>
              <a:ext uri="{FF2B5EF4-FFF2-40B4-BE49-F238E27FC236}">
                <a16:creationId xmlns:a16="http://schemas.microsoft.com/office/drawing/2014/main" id="{DEB49C85-1598-CE9D-8921-30603CC011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1731" y="5074123"/>
            <a:ext cx="11727923" cy="6799843"/>
          </a:xfrm>
          <a:prstGeom prst="rect">
            <a:avLst/>
          </a:prstGeom>
        </p:spPr>
      </p:pic>
      <p:pic>
        <p:nvPicPr>
          <p:cNvPr id="28" name="Content Placeholder 27" descr="A qr code with a cat&#10;&#10;Description automatically generated">
            <a:extLst>
              <a:ext uri="{FF2B5EF4-FFF2-40B4-BE49-F238E27FC236}">
                <a16:creationId xmlns:a16="http://schemas.microsoft.com/office/drawing/2014/main" id="{3BC917B2-3E20-CF06-439C-41BA1E015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9"/>
          <a:stretch>
            <a:fillRect/>
          </a:stretch>
        </p:blipFill>
        <p:spPr>
          <a:xfrm>
            <a:off x="18111359" y="40233"/>
            <a:ext cx="3418031" cy="4231818"/>
          </a:xfrm>
        </p:spPr>
      </p:pic>
    </p:spTree>
    <p:extLst>
      <p:ext uri="{BB962C8B-B14F-4D97-AF65-F5344CB8AC3E}">
        <p14:creationId xmlns:p14="http://schemas.microsoft.com/office/powerpoint/2010/main" val="19049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499</Words>
  <Application>Microsoft Macintosh PowerPoint</Application>
  <PresentationFormat>Custom</PresentationFormat>
  <Paragraphs>43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Aptos ExtraBold</vt:lpstr>
      <vt:lpstr>Arial</vt:lpstr>
      <vt:lpstr>Courier New</vt:lpstr>
      <vt:lpstr>Segoe UI</vt:lpstr>
      <vt:lpstr>Office Theme</vt:lpstr>
      <vt:lpstr>STATSTRIKEFORCE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Sayre, Ryan</cp:lastModifiedBy>
  <cp:revision>105</cp:revision>
  <dcterms:created xsi:type="dcterms:W3CDTF">2024-03-28T13:42:02Z</dcterms:created>
  <dcterms:modified xsi:type="dcterms:W3CDTF">2024-04-08T06:59:16Z</dcterms:modified>
</cp:coreProperties>
</file>